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HK Grotesk Bold" pitchFamily="2" charset="77"/>
      <p:regular r:id="rId18"/>
      <p:bold r:id="rId19"/>
    </p:embeddedFont>
    <p:embeddedFont>
      <p:font typeface="Public Sans" pitchFamily="2" charset="77"/>
      <p:regular r:id="rId20"/>
    </p:embeddedFont>
    <p:embeddedFont>
      <p:font typeface="Public Sans Bold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905"/>
    <a:srgbClr val="F9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5" autoAdjust="0"/>
    <p:restoredTop sz="94638" autoAdjust="0"/>
  </p:normalViewPr>
  <p:slideViewPr>
    <p:cSldViewPr>
      <p:cViewPr varScale="1">
        <p:scale>
          <a:sx n="75" d="100"/>
          <a:sy n="75" d="100"/>
        </p:scale>
        <p:origin x="3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ewebsite-kxgpyieata-wm.a.run.app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395423" y="2910893"/>
            <a:ext cx="13497154" cy="4465213"/>
            <a:chOff x="0" y="0"/>
            <a:chExt cx="17996206" cy="595361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7996206" cy="488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FFFFF"/>
                  </a:solidFill>
                  <a:latin typeface="HK Grotesk Bold"/>
                </a:rPr>
                <a:t>SWIRE INNOVATORS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699" y="5171471"/>
              <a:ext cx="17945507" cy="78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r>
                <a:rPr lang="en-US" sz="3436" dirty="0">
                  <a:solidFill>
                    <a:srgbClr val="FFFFFF"/>
                  </a:solidFill>
                  <a:latin typeface="Public Sans"/>
                </a:rPr>
                <a:t>Sai Eshwar         </a:t>
              </a:r>
              <a:r>
                <a:rPr lang="en-US" sz="3436" dirty="0" err="1">
                  <a:solidFill>
                    <a:srgbClr val="FFFFFF"/>
                  </a:solidFill>
                  <a:latin typeface="Public Sans"/>
                </a:rPr>
                <a:t>Abhiram</a:t>
              </a:r>
              <a:r>
                <a:rPr lang="en-US" sz="3436" dirty="0">
                  <a:solidFill>
                    <a:srgbClr val="FFFFFF"/>
                  </a:solidFill>
                  <a:latin typeface="Public Sans"/>
                </a:rPr>
                <a:t> Mannam             Kushal Ram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7526" y="233797"/>
            <a:ext cx="3466014" cy="1096268"/>
          </a:xfrm>
          <a:custGeom>
            <a:avLst/>
            <a:gdLst/>
            <a:ahLst/>
            <a:cxnLst/>
            <a:rect l="l" t="t" r="r" b="b"/>
            <a:pathLst>
              <a:path w="3466014" h="1096268">
                <a:moveTo>
                  <a:pt x="0" y="0"/>
                </a:moveTo>
                <a:lnTo>
                  <a:pt x="3466014" y="0"/>
                </a:lnTo>
                <a:lnTo>
                  <a:pt x="3466014" y="1096269"/>
                </a:lnTo>
                <a:lnTo>
                  <a:pt x="0" y="1096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63" b="-17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11110" y="0"/>
            <a:ext cx="2976890" cy="1096268"/>
          </a:xfrm>
          <a:custGeom>
            <a:avLst/>
            <a:gdLst/>
            <a:ahLst/>
            <a:cxnLst/>
            <a:rect l="l" t="t" r="r" b="b"/>
            <a:pathLst>
              <a:path w="2976890" h="1096268">
                <a:moveTo>
                  <a:pt x="0" y="0"/>
                </a:moveTo>
                <a:lnTo>
                  <a:pt x="2976890" y="0"/>
                </a:lnTo>
                <a:lnTo>
                  <a:pt x="2976890" y="1096268"/>
                </a:lnTo>
                <a:lnTo>
                  <a:pt x="0" y="1096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4400" b="-8714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3717" y="5993672"/>
            <a:ext cx="159067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3717" y="5831747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68211" y="583174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77558" y="5830524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3916" y="5830524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HK Grotesk Bold"/>
              </a:rPr>
              <a:t>INNOVATIVE PRODUCT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2849" y="6579153"/>
            <a:ext cx="1905587" cy="1081088"/>
            <a:chOff x="0" y="0"/>
            <a:chExt cx="2540783" cy="144145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2540783" cy="59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60"/>
                </a:lnSpc>
                <a:spcBef>
                  <a:spcPct val="0"/>
                </a:spcBef>
              </a:pPr>
              <a:r>
                <a:rPr lang="en-US" sz="2883" dirty="0">
                  <a:solidFill>
                    <a:srgbClr val="FFFFFF"/>
                  </a:solidFill>
                  <a:latin typeface="HK Grotesk Bold"/>
                </a:rPr>
                <a:t>SWIRE CC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4017"/>
              <a:ext cx="2540783" cy="487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27"/>
                </a:lnSpc>
                <a:spcBef>
                  <a:spcPct val="0"/>
                </a:spcBef>
              </a:pPr>
              <a:r>
                <a:rPr lang="en-US" sz="2162" dirty="0">
                  <a:solidFill>
                    <a:srgbClr val="FFFFFF"/>
                  </a:solidFill>
                  <a:latin typeface="Public Sans"/>
                </a:rPr>
                <a:t>Manufacturer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37915" y="6460472"/>
            <a:ext cx="984443" cy="1199769"/>
            <a:chOff x="0" y="0"/>
            <a:chExt cx="1312590" cy="15996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312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SSD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5022"/>
              <a:ext cx="131259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Type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90889" y="6460472"/>
            <a:ext cx="2997111" cy="1199769"/>
            <a:chOff x="0" y="0"/>
            <a:chExt cx="3996149" cy="15996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399614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11 SMALL MLT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65022"/>
              <a:ext cx="399614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Package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13987" y="6460472"/>
            <a:ext cx="2611499" cy="1199769"/>
            <a:chOff x="0" y="0"/>
            <a:chExt cx="3267986" cy="159969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326798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REGULAR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5022"/>
              <a:ext cx="326798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Caloric Segment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94752" y="5830524"/>
            <a:ext cx="323850" cy="32385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020467" y="5831747"/>
            <a:ext cx="323850" cy="32385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655628" y="3287349"/>
            <a:ext cx="1297674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Sparkling </a:t>
            </a:r>
            <a:r>
              <a:rPr lang="en-US" sz="2645" dirty="0" err="1">
                <a:solidFill>
                  <a:srgbClr val="FFFFFF"/>
                </a:solidFill>
                <a:latin typeface="HK Grotesk Bold"/>
              </a:rPr>
              <a:t>Jacceptabletlester</a:t>
            </a:r>
            <a:r>
              <a:rPr lang="en-US" sz="2645" dirty="0">
                <a:solidFill>
                  <a:srgbClr val="FFFFFF"/>
                </a:solidFill>
                <a:latin typeface="HK Grotesk Bold"/>
              </a:rPr>
              <a:t> Avocado 11Small MLT</a:t>
            </a:r>
          </a:p>
          <a:p>
            <a:pPr algn="ctr">
              <a:lnSpc>
                <a:spcPts val="3174"/>
              </a:lnSpc>
            </a:pPr>
            <a:endParaRPr lang="en-US" sz="2645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Swire plans to release this product 2 weeks prior to Easter and 2 weeks post-Easter. What will the forecasted demand be, in weeks, for this product?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425487" y="6460472"/>
            <a:ext cx="4512574" cy="1685544"/>
            <a:chOff x="0" y="0"/>
            <a:chExt cx="6016766" cy="224739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60167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K Grotesk Bold"/>
                </a:rPr>
                <a:t>SPARKLING JACCEPTABLETLESTER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712722"/>
              <a:ext cx="60167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Brand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99986" y="6460472"/>
            <a:ext cx="2068412" cy="1199769"/>
            <a:chOff x="0" y="0"/>
            <a:chExt cx="2757883" cy="1599692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275788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AVOCADO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65022"/>
              <a:ext cx="2757883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Flavor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>
            <a:off x="10309763" y="8644751"/>
            <a:ext cx="3680302" cy="555391"/>
          </a:xfrm>
          <a:custGeom>
            <a:avLst/>
            <a:gdLst/>
            <a:ahLst/>
            <a:cxnLst/>
            <a:rect l="l" t="t" r="r" b="b"/>
            <a:pathLst>
              <a:path w="3680302" h="555391">
                <a:moveTo>
                  <a:pt x="0" y="0"/>
                </a:moveTo>
                <a:lnTo>
                  <a:pt x="3680303" y="0"/>
                </a:lnTo>
                <a:lnTo>
                  <a:pt x="3680303" y="555391"/>
                </a:lnTo>
                <a:lnTo>
                  <a:pt x="0" y="555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5542" y="7991471"/>
            <a:ext cx="7133950" cy="1861952"/>
          </a:xfrm>
          <a:custGeom>
            <a:avLst/>
            <a:gdLst/>
            <a:ahLst/>
            <a:cxnLst/>
            <a:rect l="l" t="t" r="r" b="b"/>
            <a:pathLst>
              <a:path w="7133950" h="1861952">
                <a:moveTo>
                  <a:pt x="0" y="0"/>
                </a:moveTo>
                <a:lnTo>
                  <a:pt x="7133951" y="0"/>
                </a:lnTo>
                <a:lnTo>
                  <a:pt x="7133951" y="1861953"/>
                </a:lnTo>
                <a:lnTo>
                  <a:pt x="0" y="1861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72" r="-1141" b="-38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3050" y="433577"/>
            <a:ext cx="11793725" cy="7055175"/>
          </a:xfrm>
          <a:custGeom>
            <a:avLst/>
            <a:gdLst/>
            <a:ahLst/>
            <a:cxnLst/>
            <a:rect l="l" t="t" r="r" b="b"/>
            <a:pathLst>
              <a:path w="11793725" h="7055175">
                <a:moveTo>
                  <a:pt x="0" y="0"/>
                </a:moveTo>
                <a:lnTo>
                  <a:pt x="11793725" y="0"/>
                </a:lnTo>
                <a:lnTo>
                  <a:pt x="11793725" y="7055175"/>
                </a:lnTo>
                <a:lnTo>
                  <a:pt x="0" y="705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48083" y="1395278"/>
            <a:ext cx="4861069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ublic Sans"/>
              </a:rPr>
              <a:t>Regular, Swire-CC, SSD, and Sparkling  </a:t>
            </a:r>
            <a:r>
              <a:rPr lang="en-US" sz="2999" dirty="0" err="1">
                <a:solidFill>
                  <a:srgbClr val="FFFFFF"/>
                </a:solidFill>
                <a:latin typeface="Public Sans"/>
              </a:rPr>
              <a:t>Jacceptabletlester</a:t>
            </a:r>
            <a:endParaRPr lang="en-US" sz="2999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3899"/>
              </a:lnSpc>
            </a:pPr>
            <a:endParaRPr lang="en-US" sz="2999" dirty="0">
              <a:solidFill>
                <a:srgbClr val="FFFFFF"/>
              </a:solidFill>
              <a:latin typeface="Public Sans"/>
            </a:endParaRPr>
          </a:p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ublic Sans"/>
              </a:rPr>
              <a:t>Prophet Model</a:t>
            </a:r>
          </a:p>
          <a:p>
            <a:pPr>
              <a:lnSpc>
                <a:spcPts val="3899"/>
              </a:lnSpc>
            </a:pPr>
            <a:endParaRPr lang="en-US" sz="2999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177530" y="758822"/>
            <a:ext cx="3680302" cy="1472121"/>
          </a:xfrm>
          <a:custGeom>
            <a:avLst/>
            <a:gdLst/>
            <a:ahLst/>
            <a:cxnLst/>
            <a:rect l="l" t="t" r="r" b="b"/>
            <a:pathLst>
              <a:path w="3680302" h="1472121">
                <a:moveTo>
                  <a:pt x="0" y="0"/>
                </a:moveTo>
                <a:lnTo>
                  <a:pt x="3680302" y="0"/>
                </a:lnTo>
                <a:lnTo>
                  <a:pt x="3680302" y="1472121"/>
                </a:lnTo>
                <a:lnTo>
                  <a:pt x="0" y="1472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82669" y="568350"/>
            <a:ext cx="7108636" cy="1853066"/>
          </a:xfrm>
          <a:custGeom>
            <a:avLst/>
            <a:gdLst/>
            <a:ahLst/>
            <a:cxnLst/>
            <a:rect l="l" t="t" r="r" b="b"/>
            <a:pathLst>
              <a:path w="7108636" h="1853066">
                <a:moveTo>
                  <a:pt x="0" y="0"/>
                </a:moveTo>
                <a:lnTo>
                  <a:pt x="7108636" y="0"/>
                </a:lnTo>
                <a:lnTo>
                  <a:pt x="7108636" y="1853066"/>
                </a:lnTo>
                <a:lnTo>
                  <a:pt x="0" y="185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34" b="-35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7388" y="2781300"/>
            <a:ext cx="12235438" cy="7222736"/>
          </a:xfrm>
          <a:custGeom>
            <a:avLst/>
            <a:gdLst/>
            <a:ahLst/>
            <a:cxnLst/>
            <a:rect l="l" t="t" r="r" b="b"/>
            <a:pathLst>
              <a:path w="12235438" h="7222736">
                <a:moveTo>
                  <a:pt x="0" y="0"/>
                </a:moveTo>
                <a:lnTo>
                  <a:pt x="12235438" y="0"/>
                </a:lnTo>
                <a:lnTo>
                  <a:pt x="12235438" y="7222736"/>
                </a:lnTo>
                <a:lnTo>
                  <a:pt x="0" y="722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582235" y="4625962"/>
            <a:ext cx="5209070" cy="307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FFFFFF"/>
                </a:solidFill>
                <a:latin typeface="Public Sans"/>
              </a:rPr>
              <a:t>Non-Swire - CC Manufacturer, and Avocado flavor with category of SSD and Regular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FFFFFF"/>
              </a:solidFill>
              <a:latin typeface="Public Sans"/>
            </a:endParaRP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FFFFFF"/>
                </a:solidFill>
                <a:latin typeface="Public Sans"/>
              </a:rPr>
              <a:t>Prophet Model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73417"/>
              </p:ext>
            </p:extLst>
          </p:nvPr>
        </p:nvGraphicFramePr>
        <p:xfrm>
          <a:off x="2181356" y="2574227"/>
          <a:ext cx="13542711" cy="7319244"/>
        </p:xfrm>
        <a:graphic>
          <a:graphicData uri="http://schemas.openxmlformats.org/drawingml/2006/table">
            <a:tbl>
              <a:tblPr/>
              <a:tblGrid>
                <a:gridCol w="11204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110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Public Sans Bold"/>
                        </a:rPr>
                        <a:t>INNOVATIVE PRODUCT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Public Sans Bold"/>
                        </a:rPr>
                        <a:t>BEST WEEKS / UNIT SALES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87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37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FFFFFF"/>
                          </a:solidFill>
                          <a:latin typeface="Public Sans"/>
                        </a:rPr>
                        <a:t>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6890">
                <a:tc>
                  <a:txBody>
                    <a:bodyPr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2250" dirty="0">
                        <a:solidFill>
                          <a:srgbClr val="FFFFFF"/>
                        </a:solidFill>
                        <a:latin typeface="Public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HK Grotesk Bold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5662" y="4196277"/>
            <a:ext cx="1001658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 dirty="0">
                <a:solidFill>
                  <a:srgbClr val="FFFFFF"/>
                </a:solidFill>
                <a:latin typeface="HK Grotesk Bold"/>
              </a:rPr>
              <a:t>Item Description: Diet Venomous Blast Energy Drink </a:t>
            </a:r>
            <a:r>
              <a:rPr lang="en-US" sz="2250" dirty="0" err="1">
                <a:solidFill>
                  <a:srgbClr val="FFFFFF"/>
                </a:solidFill>
                <a:latin typeface="HK Grotesk Bold"/>
              </a:rPr>
              <a:t>Kiwano</a:t>
            </a:r>
            <a:r>
              <a:rPr lang="en-US" sz="2250" dirty="0">
                <a:solidFill>
                  <a:srgbClr val="FFFFFF"/>
                </a:solidFill>
                <a:latin typeface="HK Grotesk Bold"/>
              </a:rPr>
              <a:t> 16 Liquid Small</a:t>
            </a:r>
          </a:p>
          <a:p>
            <a:pPr algn="ctr">
              <a:lnSpc>
                <a:spcPts val="2700"/>
              </a:lnSpc>
            </a:pPr>
            <a:endParaRPr lang="en-US" sz="2250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2700"/>
              </a:lnSpc>
            </a:pPr>
            <a:r>
              <a:rPr lang="en-US" sz="2250" dirty="0">
                <a:solidFill>
                  <a:srgbClr val="FFFFFF"/>
                </a:solidFill>
                <a:latin typeface="HK Grotesk Bold"/>
              </a:rPr>
              <a:t>Which 13 weeks of the year would this product perform best in the market?</a:t>
            </a:r>
          </a:p>
          <a:p>
            <a:pPr algn="ctr">
              <a:lnSpc>
                <a:spcPts val="2700"/>
              </a:lnSpc>
            </a:pPr>
            <a:r>
              <a:rPr lang="en-US" sz="2250" dirty="0">
                <a:solidFill>
                  <a:srgbClr val="FFFFFF"/>
                </a:solidFill>
                <a:latin typeface="HK Grotesk Bold"/>
              </a:rPr>
              <a:t>What is the forecasted demand in weeks for those 13 weeks?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43942" y="4270038"/>
            <a:ext cx="2083102" cy="77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2247" dirty="0">
                <a:solidFill>
                  <a:srgbClr val="FFFFFF"/>
                </a:solidFill>
                <a:latin typeface="Public Sans"/>
              </a:rPr>
              <a:t>2023-11-05 to 2024-02-04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0266" y="6226074"/>
            <a:ext cx="1085131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</a:pPr>
            <a:r>
              <a:rPr lang="en-US" sz="2245" dirty="0">
                <a:solidFill>
                  <a:srgbClr val="FFFFFF"/>
                </a:solidFill>
                <a:latin typeface="HK Grotesk Bold"/>
              </a:rPr>
              <a:t>Peppy Gentle Drink Pink Woodsy .5L Multi Jug</a:t>
            </a:r>
          </a:p>
          <a:p>
            <a:pPr algn="ctr">
              <a:lnSpc>
                <a:spcPts val="2694"/>
              </a:lnSpc>
            </a:pPr>
            <a:endParaRPr lang="en-US" sz="2245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2694"/>
              </a:lnSpc>
            </a:pPr>
            <a:r>
              <a:rPr lang="en-US" sz="2245" dirty="0">
                <a:solidFill>
                  <a:srgbClr val="FFFFFF"/>
                </a:solidFill>
                <a:latin typeface="HK Grotesk Bold"/>
              </a:rPr>
              <a:t>Swire plans to release this product in the Southern region for 13 weeks.</a:t>
            </a:r>
          </a:p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245" dirty="0">
                <a:solidFill>
                  <a:srgbClr val="FFFFFF"/>
                </a:solidFill>
                <a:latin typeface="HK Grotesk Bold"/>
              </a:rPr>
              <a:t>What will the forecasted demand be, in weeks, for this product?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F9788-0440-1105-DEE0-7C2ED756FB39}"/>
              </a:ext>
            </a:extLst>
          </p:cNvPr>
          <p:cNvSpPr txBox="1"/>
          <p:nvPr/>
        </p:nvSpPr>
        <p:spPr>
          <a:xfrm>
            <a:off x="13509517" y="6500409"/>
            <a:ext cx="20831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dirty="0">
                <a:solidFill>
                  <a:srgbClr val="FFFFFF"/>
                </a:solidFill>
                <a:latin typeface="Public Sans"/>
              </a:rPr>
              <a:t>2024-07-21 to 2024-10-03</a:t>
            </a:r>
            <a:endParaRPr lang="en-US" sz="22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A1379-8435-AD6D-23EA-3B9E399A116C}"/>
              </a:ext>
            </a:extLst>
          </p:cNvPr>
          <p:cNvSpPr txBox="1"/>
          <p:nvPr/>
        </p:nvSpPr>
        <p:spPr>
          <a:xfrm>
            <a:off x="2793309" y="8090208"/>
            <a:ext cx="10081293" cy="166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49"/>
              </a:lnSpc>
              <a:defRPr/>
            </a:pPr>
            <a:r>
              <a:rPr lang="en-US" sz="2245" dirty="0">
                <a:solidFill>
                  <a:srgbClr val="FFFFFF"/>
                </a:solidFill>
                <a:latin typeface="HK Grotesk Bold"/>
              </a:rPr>
              <a:t>Sparkling </a:t>
            </a:r>
            <a:r>
              <a:rPr lang="en-US" sz="2245" dirty="0" err="1">
                <a:solidFill>
                  <a:srgbClr val="FFFFFF"/>
                </a:solidFill>
                <a:latin typeface="HK Grotesk Bold"/>
              </a:rPr>
              <a:t>Jacceptabletlester</a:t>
            </a:r>
            <a:r>
              <a:rPr lang="en-US" sz="2245" dirty="0">
                <a:solidFill>
                  <a:srgbClr val="FFFFFF"/>
                </a:solidFill>
                <a:latin typeface="HK Grotesk Bold"/>
              </a:rPr>
              <a:t> Avocado 11Small MLT</a:t>
            </a:r>
          </a:p>
          <a:p>
            <a:pPr algn="ctr">
              <a:lnSpc>
                <a:spcPts val="3149"/>
              </a:lnSpc>
            </a:pPr>
            <a:endParaRPr lang="en-US" sz="2245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3149"/>
              </a:lnSpc>
            </a:pPr>
            <a:r>
              <a:rPr lang="en-US" sz="2245" dirty="0">
                <a:solidFill>
                  <a:srgbClr val="FFFFFF"/>
                </a:solidFill>
                <a:latin typeface="HK Grotesk Bold"/>
              </a:rPr>
              <a:t>Swire plans to release this product 2 weeks prior to Easter and 2 weeks post-Easter. What will the forecasted demand be, in weeks, for this product?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A987E-7A10-38FE-1C30-56D98BC52DD0}"/>
              </a:ext>
            </a:extLst>
          </p:cNvPr>
          <p:cNvSpPr txBox="1"/>
          <p:nvPr/>
        </p:nvSpPr>
        <p:spPr>
          <a:xfrm>
            <a:off x="13639799" y="8473470"/>
            <a:ext cx="18225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dirty="0">
                <a:solidFill>
                  <a:srgbClr val="FFFFFF"/>
                </a:solidFill>
                <a:latin typeface="Public Sans"/>
              </a:rPr>
              <a:t>142847 to 179000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21947"/>
            <a:ext cx="12385882" cy="1578284"/>
            <a:chOff x="0" y="0"/>
            <a:chExt cx="16514509" cy="2104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14509" cy="2104379"/>
            </a:xfrm>
            <a:custGeom>
              <a:avLst/>
              <a:gdLst/>
              <a:ahLst/>
              <a:cxnLst/>
              <a:rect l="l" t="t" r="r" b="b"/>
              <a:pathLst>
                <a:path w="16514509" h="2104379">
                  <a:moveTo>
                    <a:pt x="0" y="0"/>
                  </a:moveTo>
                  <a:lnTo>
                    <a:pt x="16514509" y="0"/>
                  </a:lnTo>
                  <a:lnTo>
                    <a:pt x="16514509" y="2104379"/>
                  </a:lnTo>
                  <a:lnTo>
                    <a:pt x="0" y="2104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745" t="-9656" b="-965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51200" y="390560"/>
              <a:ext cx="11647273" cy="1360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</a:pPr>
              <a:r>
                <a:rPr lang="en-US" sz="6000" b="1" i="1" dirty="0">
                  <a:solidFill>
                    <a:srgbClr val="FFFFFF"/>
                  </a:solidFill>
                  <a:latin typeface="Helvetica" pitchFamily="2" charset="0"/>
                </a:rPr>
                <a:t>Inflation Resilience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90363" y="2166969"/>
            <a:ext cx="10831273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6000" b="1" i="1" dirty="0">
                <a:solidFill>
                  <a:srgbClr val="FFFFFF"/>
                </a:solidFill>
                <a:latin typeface="Helvetica" pitchFamily="2" charset="0"/>
              </a:rPr>
              <a:t>Coffee Revitalization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267200" y="3424921"/>
            <a:ext cx="14159634" cy="1844405"/>
            <a:chOff x="0" y="0"/>
            <a:chExt cx="16457306" cy="2459206"/>
          </a:xfrm>
        </p:grpSpPr>
        <p:sp>
          <p:nvSpPr>
            <p:cNvPr id="7" name="Freeform 7"/>
            <p:cNvSpPr/>
            <p:nvPr/>
          </p:nvSpPr>
          <p:spPr>
            <a:xfrm rot="-10800000">
              <a:off x="0" y="0"/>
              <a:ext cx="16295944" cy="2459206"/>
            </a:xfrm>
            <a:custGeom>
              <a:avLst/>
              <a:gdLst/>
              <a:ahLst/>
              <a:cxnLst/>
              <a:rect l="l" t="t" r="r" b="b"/>
              <a:pathLst>
                <a:path w="16295944" h="2459206">
                  <a:moveTo>
                    <a:pt x="0" y="0"/>
                  </a:moveTo>
                  <a:lnTo>
                    <a:pt x="16295944" y="0"/>
                  </a:lnTo>
                  <a:lnTo>
                    <a:pt x="16295944" y="2459206"/>
                  </a:lnTo>
                  <a:lnTo>
                    <a:pt x="0" y="2459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17039" y="541680"/>
              <a:ext cx="15040267" cy="137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</a:pPr>
              <a:r>
                <a:rPr lang="en-US" sz="6000" b="1" i="1" dirty="0">
                  <a:solidFill>
                    <a:srgbClr val="FFFFFF"/>
                  </a:solidFill>
                  <a:latin typeface="Helvetica" pitchFamily="2" charset="0"/>
                </a:rPr>
                <a:t>Avocado Demand Surge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4000" y="5511638"/>
            <a:ext cx="10831273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6000" b="1" i="1" dirty="0">
                <a:solidFill>
                  <a:srgbClr val="FFFFFF"/>
                </a:solidFill>
                <a:latin typeface="Helvetica" pitchFamily="2" charset="0"/>
              </a:rPr>
              <a:t>Mulberry Niche Appeal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6827096"/>
            <a:ext cx="15849600" cy="1587809"/>
            <a:chOff x="0" y="0"/>
            <a:chExt cx="20523199" cy="2117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23199" cy="2117079"/>
            </a:xfrm>
            <a:custGeom>
              <a:avLst/>
              <a:gdLst/>
              <a:ahLst/>
              <a:cxnLst/>
              <a:rect l="l" t="t" r="r" b="b"/>
              <a:pathLst>
                <a:path w="16637105" h="2117079">
                  <a:moveTo>
                    <a:pt x="0" y="0"/>
                  </a:moveTo>
                  <a:lnTo>
                    <a:pt x="16637105" y="0"/>
                  </a:lnTo>
                  <a:lnTo>
                    <a:pt x="16637105" y="2117079"/>
                  </a:lnTo>
                  <a:lnTo>
                    <a:pt x="0" y="211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9296" b="-92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80038" y="331844"/>
              <a:ext cx="17990445" cy="1373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8505"/>
                </a:lnSpc>
              </a:pPr>
              <a:r>
                <a:rPr lang="en-US" sz="6000" b="1" i="1" dirty="0">
                  <a:solidFill>
                    <a:srgbClr val="FFFFFF"/>
                  </a:solidFill>
                  <a:latin typeface="Helvetica" pitchFamily="2" charset="0"/>
                </a:rPr>
                <a:t>Western Market Dominance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67200" y="8617959"/>
            <a:ext cx="16764000" cy="1036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6000" b="1" i="1" dirty="0">
                <a:solidFill>
                  <a:schemeClr val="bg1"/>
                </a:solidFill>
                <a:latin typeface="Helvetica Oblique" pitchFamily="2" charset="0"/>
              </a:rPr>
              <a:t>Seasonal Sales Peak</a:t>
            </a:r>
            <a:endParaRPr lang="en-US" sz="6000" b="1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8244" y="1563783"/>
            <a:ext cx="7895756" cy="7758438"/>
            <a:chOff x="0" y="0"/>
            <a:chExt cx="10527674" cy="1034458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527674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99"/>
                </a:lnSpc>
                <a:spcBef>
                  <a:spcPct val="0"/>
                </a:spcBef>
              </a:pPr>
              <a:r>
                <a:rPr lang="en-US" sz="9999" dirty="0">
                  <a:solidFill>
                    <a:srgbClr val="FFFFFF"/>
                  </a:solidFill>
                  <a:latin typeface="HK Grotesk Bold"/>
                </a:rPr>
                <a:t>FUTURE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66612"/>
              <a:ext cx="10527674" cy="757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5" lvl="1" indent="-431797" algn="just">
                <a:lnSpc>
                  <a:spcPts val="55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Public Sans"/>
                </a:rPr>
                <a:t>Surveys</a:t>
              </a:r>
            </a:p>
            <a:p>
              <a:pPr algn="just">
                <a:lnSpc>
                  <a:spcPts val="5599"/>
                </a:lnSpc>
              </a:pPr>
              <a:endParaRPr lang="en-US" sz="3999" dirty="0">
                <a:solidFill>
                  <a:srgbClr val="FFFFFF"/>
                </a:solidFill>
                <a:latin typeface="Public Sans"/>
              </a:endParaRPr>
            </a:p>
            <a:p>
              <a:pPr marL="863595" lvl="1" indent="-431797" algn="just">
                <a:lnSpc>
                  <a:spcPts val="55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Public Sans"/>
                </a:rPr>
                <a:t>Recommendations</a:t>
              </a:r>
            </a:p>
            <a:p>
              <a:pPr algn="just">
                <a:lnSpc>
                  <a:spcPts val="5599"/>
                </a:lnSpc>
              </a:pPr>
              <a:endParaRPr lang="en-US" sz="3999" dirty="0">
                <a:solidFill>
                  <a:srgbClr val="FFFFFF"/>
                </a:solidFill>
                <a:latin typeface="Public Sans"/>
              </a:endParaRPr>
            </a:p>
            <a:p>
              <a:pPr marL="863595" lvl="1" indent="-431797" algn="just">
                <a:lnSpc>
                  <a:spcPts val="55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Public Sans"/>
                </a:rPr>
                <a:t>AI Analysis</a:t>
              </a:r>
            </a:p>
            <a:p>
              <a:pPr marL="863595" lvl="1" indent="-431797" algn="just">
                <a:lnSpc>
                  <a:spcPts val="5599"/>
                </a:lnSpc>
                <a:buFont typeface="Arial"/>
                <a:buChar char="•"/>
              </a:pPr>
              <a:endParaRPr lang="en-US" sz="3999" dirty="0">
                <a:solidFill>
                  <a:srgbClr val="FFFFFF"/>
                </a:solidFill>
                <a:latin typeface="Public Sans"/>
              </a:endParaRPr>
            </a:p>
            <a:p>
              <a:pPr marL="863595" lvl="1" indent="-431797" algn="just">
                <a:lnSpc>
                  <a:spcPts val="5599"/>
                </a:lnSpc>
                <a:buFont typeface="Arial"/>
                <a:buChar char="•"/>
              </a:pPr>
              <a:endParaRPr lang="en-US" sz="3999" dirty="0">
                <a:solidFill>
                  <a:srgbClr val="FFFFFF"/>
                </a:solidFill>
                <a:latin typeface="Public Sans"/>
              </a:endParaRPr>
            </a:p>
            <a:p>
              <a:pPr algn="just">
                <a:lnSpc>
                  <a:spcPts val="5599"/>
                </a:lnSpc>
              </a:pPr>
              <a:endParaRPr lang="en-US" sz="3999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8F10FD13-5FAE-3CE6-1CB9-F1B15EAF73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39000" y="-4352525"/>
            <a:ext cx="24370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6591716-7022-C336-A4C9-6A052C7B8C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833514" y="-3549181"/>
            <a:ext cx="16845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34C4A2C-C985-A42D-136F-36263F25D24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05800" y="-5932073"/>
            <a:ext cx="79553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A83C74B4-6838-26E7-0EA0-1A7DD05888D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7900313" y="-5174930"/>
            <a:ext cx="54989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7304FF1D-0307-8668-0B38-5F221D3207F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686800" y="-4064656"/>
            <a:ext cx="55761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 descr="An iPad displaying a page titled 'Future Recommendations' related to Coca-Cola, set against a backdrop that subtly incorporates elements associated with Utah, such as natural landscapes or iconic landmarks. The iPad is placed on a surface that complements the theme, ensuring the focus remains on the screen content. The visual style is clean and modern, with the Coca-Cola logo visible on the page, symbolizing brand-specific future insights or trends. The setting conveys a professional yet inviting atmosphere, suitable for a business or marketing context.">
            <a:extLst>
              <a:ext uri="{FF2B5EF4-FFF2-40B4-BE49-F238E27FC236}">
                <a16:creationId xmlns:a16="http://schemas.microsoft.com/office/drawing/2014/main" id="{91EB4002-E59D-20A7-9DF3-AC75F09A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84" y="1687815"/>
            <a:ext cx="6911369" cy="6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4822AC3A-4161-B042-D9D4-B8DF93D4B2B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281314" y="-3237182"/>
            <a:ext cx="38544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hlinkClick r:id="rId3"/>
            <a:extLst>
              <a:ext uri="{FF2B5EF4-FFF2-40B4-BE49-F238E27FC236}">
                <a16:creationId xmlns:a16="http://schemas.microsoft.com/office/drawing/2014/main" id="{09F32EF1-1D69-34D7-623E-9C27BF61952D}"/>
              </a:ext>
            </a:extLst>
          </p:cNvPr>
          <p:cNvSpPr txBox="1"/>
          <p:nvPr/>
        </p:nvSpPr>
        <p:spPr>
          <a:xfrm>
            <a:off x="8468692" y="8867280"/>
            <a:ext cx="817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https://</a:t>
            </a:r>
            <a:r>
              <a:rPr lang="en-US" sz="3200" u="sng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swirewebsite-kxgpyieata-wm</a:t>
            </a:r>
            <a:r>
              <a:rPr lang="en-US" sz="3200" u="sng" dirty="0" err="1">
                <a:solidFill>
                  <a:schemeClr val="bg1"/>
                </a:solidFill>
              </a:rPr>
              <a:t>.a.run.app</a:t>
            </a:r>
            <a:r>
              <a:rPr lang="en-US" sz="3200" u="sng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2" y="0"/>
            <a:ext cx="1829752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4" y="0"/>
                </a:lnTo>
                <a:lnTo>
                  <a:pt x="18297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76741" y="1629830"/>
            <a:ext cx="4714706" cy="7027340"/>
          </a:xfrm>
          <a:custGeom>
            <a:avLst/>
            <a:gdLst/>
            <a:ahLst/>
            <a:cxnLst/>
            <a:rect l="l" t="t" r="r" b="b"/>
            <a:pathLst>
              <a:path w="4714706" h="7027340">
                <a:moveTo>
                  <a:pt x="0" y="0"/>
                </a:moveTo>
                <a:lnTo>
                  <a:pt x="4714706" y="0"/>
                </a:lnTo>
                <a:lnTo>
                  <a:pt x="4714706" y="7027340"/>
                </a:lnTo>
                <a:lnTo>
                  <a:pt x="0" y="702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29141" y="1782230"/>
            <a:ext cx="4714706" cy="7027340"/>
          </a:xfrm>
          <a:custGeom>
            <a:avLst/>
            <a:gdLst/>
            <a:ahLst/>
            <a:cxnLst/>
            <a:rect l="l" t="t" r="r" b="b"/>
            <a:pathLst>
              <a:path w="4714706" h="7027340">
                <a:moveTo>
                  <a:pt x="0" y="0"/>
                </a:moveTo>
                <a:lnTo>
                  <a:pt x="4714706" y="0"/>
                </a:lnTo>
                <a:lnTo>
                  <a:pt x="4714706" y="7027340"/>
                </a:lnTo>
                <a:lnTo>
                  <a:pt x="0" y="70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44992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0" b="-1772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11084" y="7553448"/>
            <a:ext cx="6880363" cy="2207444"/>
            <a:chOff x="0" y="0"/>
            <a:chExt cx="9173818" cy="294325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173818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Thank you!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2900"/>
              <a:ext cx="917381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0"/>
            <a:ext cx="1862785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5" y="0"/>
                </a:lnTo>
                <a:lnTo>
                  <a:pt x="18297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774121" y="2615430"/>
            <a:ext cx="434974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808464" y="8296396"/>
            <a:ext cx="4349657" cy="381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70766">
            <a:off x="-3924810" y="1823968"/>
            <a:ext cx="11649679" cy="7738715"/>
          </a:xfrm>
          <a:custGeom>
            <a:avLst/>
            <a:gdLst/>
            <a:ahLst/>
            <a:cxnLst/>
            <a:rect l="l" t="t" r="r" b="b"/>
            <a:pathLst>
              <a:path w="11649679" h="7738715">
                <a:moveTo>
                  <a:pt x="0" y="0"/>
                </a:moveTo>
                <a:lnTo>
                  <a:pt x="11649680" y="0"/>
                </a:lnTo>
                <a:lnTo>
                  <a:pt x="11649680" y="7738716"/>
                </a:lnTo>
                <a:lnTo>
                  <a:pt x="0" y="773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74121" y="1615305"/>
            <a:ext cx="48064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98"/>
              </a:lnSpc>
              <a:spcBef>
                <a:spcPct val="0"/>
              </a:spcBef>
            </a:pPr>
            <a:r>
              <a:rPr lang="en-US" sz="3665" dirty="0">
                <a:solidFill>
                  <a:srgbClr val="FFFFFF"/>
                </a:solidFill>
                <a:latin typeface="HK Grotesk Bold"/>
              </a:rPr>
              <a:t>BUSINESS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7664" y="1481955"/>
            <a:ext cx="7542274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7"/>
              </a:lnSpc>
            </a:pPr>
            <a:r>
              <a:rPr lang="en-US" sz="3664" dirty="0">
                <a:solidFill>
                  <a:srgbClr val="FFFFFF"/>
                </a:solidFill>
                <a:latin typeface="HK Grotesk Bold"/>
              </a:rPr>
              <a:t>Accurately predict the demand for each innovative beverage product to streamline production process and consumer needs efficiently.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7664" y="6886697"/>
            <a:ext cx="7542274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1"/>
              </a:lnSpc>
              <a:spcBef>
                <a:spcPct val="0"/>
              </a:spcBef>
            </a:pPr>
            <a:r>
              <a:rPr lang="en-US" sz="3659" dirty="0">
                <a:solidFill>
                  <a:srgbClr val="FFFFFF"/>
                </a:solidFill>
                <a:latin typeface="HK Grotesk Bold"/>
              </a:rPr>
              <a:t>Ensure efficient resource allocation, boosts customer satisfaction, strengthen brand loyalty, drive more sales performance, and increase profitability.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61255" y="7242467"/>
            <a:ext cx="2245551" cy="6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4"/>
              </a:lnSpc>
              <a:spcBef>
                <a:spcPct val="0"/>
              </a:spcBef>
            </a:pPr>
            <a:r>
              <a:rPr lang="en-US" sz="3962" dirty="0">
                <a:solidFill>
                  <a:srgbClr val="FFFFFF"/>
                </a:solidFill>
                <a:latin typeface="HK Grotesk Bold"/>
              </a:rPr>
              <a:t>IMPACT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968522" y="1323840"/>
            <a:ext cx="2804518" cy="5699482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0981" r="-39931" b="-202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90870" y="1323840"/>
            <a:ext cx="2804518" cy="5699482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162658">
              <a:off x="128173" y="200881"/>
              <a:ext cx="4751950" cy="9573835"/>
            </a:xfrm>
            <a:custGeom>
              <a:avLst/>
              <a:gdLst/>
              <a:ahLst/>
              <a:cxnLst/>
              <a:rect l="l" t="t" r="r" b="b"/>
              <a:pathLst>
                <a:path w="4751950" h="9573835">
                  <a:moveTo>
                    <a:pt x="3880766" y="9562435"/>
                  </a:moveTo>
                  <a:lnTo>
                    <a:pt x="426680" y="9398881"/>
                  </a:lnTo>
                  <a:cubicBezTo>
                    <a:pt x="185929" y="9387482"/>
                    <a:pt x="0" y="9183069"/>
                    <a:pt x="11400" y="8942319"/>
                  </a:cubicBezTo>
                  <a:lnTo>
                    <a:pt x="414621" y="426680"/>
                  </a:lnTo>
                  <a:cubicBezTo>
                    <a:pt x="426021" y="185929"/>
                    <a:pt x="630433" y="0"/>
                    <a:pt x="871184" y="11399"/>
                  </a:cubicBezTo>
                  <a:lnTo>
                    <a:pt x="1295878" y="31509"/>
                  </a:lnTo>
                  <a:cubicBezTo>
                    <a:pt x="1336625" y="33438"/>
                    <a:pt x="1368095" y="68036"/>
                    <a:pt x="1366165" y="108783"/>
                  </a:cubicBezTo>
                  <a:lnTo>
                    <a:pt x="1366165" y="108783"/>
                  </a:lnTo>
                  <a:cubicBezTo>
                    <a:pt x="1359016" y="259769"/>
                    <a:pt x="1475378" y="388086"/>
                    <a:pt x="1626357" y="395667"/>
                  </a:cubicBezTo>
                  <a:lnTo>
                    <a:pt x="3520935" y="490882"/>
                  </a:lnTo>
                  <a:cubicBezTo>
                    <a:pt x="3672522" y="498505"/>
                    <a:pt x="3801476" y="381550"/>
                    <a:pt x="3808655" y="229942"/>
                  </a:cubicBezTo>
                  <a:lnTo>
                    <a:pt x="3808915" y="224449"/>
                  </a:lnTo>
                  <a:cubicBezTo>
                    <a:pt x="3810845" y="183702"/>
                    <a:pt x="3845443" y="152232"/>
                    <a:pt x="3886189" y="154162"/>
                  </a:cubicBezTo>
                  <a:lnTo>
                    <a:pt x="4325270" y="174953"/>
                  </a:lnTo>
                  <a:cubicBezTo>
                    <a:pt x="4566021" y="186352"/>
                    <a:pt x="4751950" y="390765"/>
                    <a:pt x="4740551" y="631515"/>
                  </a:cubicBezTo>
                  <a:lnTo>
                    <a:pt x="4337329" y="9147168"/>
                  </a:lnTo>
                  <a:cubicBezTo>
                    <a:pt x="4325929" y="9387905"/>
                    <a:pt x="4121517" y="9573834"/>
                    <a:pt x="3880766" y="9562435"/>
                  </a:cubicBezTo>
                  <a:close/>
                </a:path>
              </a:pathLst>
            </a:custGeom>
            <a:blipFill>
              <a:blip r:embed="rId4"/>
              <a:stretch>
                <a:fillRect l="-24485" r="-305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000207" y="1323840"/>
            <a:ext cx="2804518" cy="5699482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5792" b="-109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7342" y="1028700"/>
            <a:ext cx="4443742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79"/>
              </a:lnSpc>
              <a:spcBef>
                <a:spcPct val="0"/>
              </a:spcBef>
            </a:pPr>
            <a:r>
              <a:rPr lang="en-US" sz="7899" dirty="0">
                <a:solidFill>
                  <a:srgbClr val="FFFFFF"/>
                </a:solidFill>
                <a:latin typeface="HK Grotesk Bold"/>
              </a:rPr>
              <a:t>HOW CAN WE ANALYZE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41084" y="7437162"/>
            <a:ext cx="4504926" cy="2326098"/>
            <a:chOff x="0" y="0"/>
            <a:chExt cx="6006568" cy="31014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600656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ARIMA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8607"/>
              <a:ext cx="6006568" cy="211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Public Sans"/>
                </a:rPr>
                <a:t>Combines autoregressive, integrated, and moving average components to capture temporal patterns in data.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37299" y="7435448"/>
            <a:ext cx="3711660" cy="1926048"/>
            <a:chOff x="0" y="0"/>
            <a:chExt cx="4948880" cy="256806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9488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K Grotesk Bold"/>
                </a:rPr>
                <a:t>PROPHET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88607"/>
              <a:ext cx="4948880" cy="1579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Public Sans"/>
                </a:rPr>
                <a:t>Based on an additive regression models where non-linear trends are fit.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58534" y="7194275"/>
            <a:ext cx="3711660" cy="2411823"/>
            <a:chOff x="0" y="0"/>
            <a:chExt cx="4948880" cy="32157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948880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EXPONENTIAL SMOOTHING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36307"/>
              <a:ext cx="4948880" cy="1579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Public Sans"/>
                </a:rPr>
                <a:t>Uses weighted averages of past observations to predict new values.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97342" y="5989362"/>
            <a:ext cx="460803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HK Grotesk Bold"/>
              </a:rPr>
              <a:t>Time Series Forecasting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3717" y="5993672"/>
            <a:ext cx="159067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3717" y="5831747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45616" y="583174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36466" y="5831747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26942" y="5831747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HK Grotesk Bold"/>
              </a:rPr>
              <a:t>INNOVATIVE PRODUCT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2849" y="6579153"/>
            <a:ext cx="1905587" cy="1084873"/>
            <a:chOff x="0" y="0"/>
            <a:chExt cx="2540783" cy="14464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2540783" cy="5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60"/>
                </a:lnSpc>
                <a:spcBef>
                  <a:spcPct val="0"/>
                </a:spcBef>
              </a:pPr>
              <a:r>
                <a:rPr lang="en-US" sz="2883">
                  <a:solidFill>
                    <a:srgbClr val="FFFFFF"/>
                  </a:solidFill>
                  <a:latin typeface="HK Grotesk Bold"/>
                </a:rPr>
                <a:t>SWIRE CC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4587"/>
              <a:ext cx="2540783" cy="491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7"/>
                </a:lnSpc>
                <a:spcBef>
                  <a:spcPct val="0"/>
                </a:spcBef>
              </a:pPr>
              <a:r>
                <a:rPr lang="en-US" sz="2162">
                  <a:solidFill>
                    <a:srgbClr val="FFFFFF"/>
                  </a:solidFill>
                  <a:latin typeface="Public Sans"/>
                </a:rPr>
                <a:t>Manufacturer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22116" y="6464257"/>
            <a:ext cx="1770852" cy="1199769"/>
            <a:chOff x="0" y="0"/>
            <a:chExt cx="2361136" cy="15996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236113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K Grotesk Bold"/>
                </a:rPr>
                <a:t>ENERGY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5022"/>
              <a:ext cx="236113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FFF"/>
                  </a:solidFill>
                  <a:latin typeface="Public Sans"/>
                </a:rPr>
                <a:t>Category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81740" y="6618047"/>
            <a:ext cx="3406260" cy="1138536"/>
            <a:chOff x="0" y="0"/>
            <a:chExt cx="4541680" cy="15180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4541680" cy="614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4"/>
                </a:lnSpc>
                <a:spcBef>
                  <a:spcPct val="0"/>
                </a:spcBef>
              </a:pPr>
              <a:r>
                <a:rPr lang="en-US" sz="3036">
                  <a:solidFill>
                    <a:srgbClr val="FFFFFF"/>
                  </a:solidFill>
                  <a:latin typeface="HK Grotesk Bold"/>
                </a:rPr>
                <a:t>16 LIQUID SMALL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17274"/>
              <a:ext cx="4541680" cy="500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88"/>
                </a:lnSpc>
                <a:spcBef>
                  <a:spcPct val="0"/>
                </a:spcBef>
              </a:pPr>
              <a:r>
                <a:rPr lang="en-US" sz="2277">
                  <a:solidFill>
                    <a:srgbClr val="FFFFFF"/>
                  </a:solidFill>
                  <a:latin typeface="Public Sans"/>
                </a:rPr>
                <a:t>Package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72897" y="6521705"/>
            <a:ext cx="2450990" cy="1199769"/>
            <a:chOff x="0" y="0"/>
            <a:chExt cx="3267986" cy="159969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326798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DIET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5022"/>
              <a:ext cx="326798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Caloric Segment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570237" y="5830524"/>
            <a:ext cx="323850" cy="32385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020467" y="5831747"/>
            <a:ext cx="323850" cy="32385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440979" y="3087324"/>
            <a:ext cx="12976743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Item Description: Diet Venomous Blast Energy Drink </a:t>
            </a:r>
            <a:r>
              <a:rPr lang="en-US" sz="2645" dirty="0" err="1">
                <a:solidFill>
                  <a:srgbClr val="FFFFFF"/>
                </a:solidFill>
                <a:latin typeface="HK Grotesk Bold"/>
              </a:rPr>
              <a:t>Kiwano</a:t>
            </a:r>
            <a:r>
              <a:rPr lang="en-US" sz="2645" dirty="0">
                <a:solidFill>
                  <a:srgbClr val="FFFFFF"/>
                </a:solidFill>
                <a:latin typeface="HK Grotesk Bold"/>
              </a:rPr>
              <a:t> 16 Liquid Small</a:t>
            </a:r>
          </a:p>
          <a:p>
            <a:pPr algn="ctr">
              <a:lnSpc>
                <a:spcPts val="3174"/>
              </a:lnSpc>
            </a:pPr>
            <a:endParaRPr lang="en-US" sz="2645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Which 13 weeks of the year would this product perform best in the market?</a:t>
            </a:r>
          </a:p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What is the forecasted demand, in weeks, for those 13 weeks?</a:t>
            </a:r>
          </a:p>
          <a:p>
            <a:pPr algn="ctr">
              <a:lnSpc>
                <a:spcPts val="3174"/>
              </a:lnSpc>
              <a:spcBef>
                <a:spcPct val="0"/>
              </a:spcBef>
            </a:pPr>
            <a:endParaRPr lang="en-US" sz="2645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8642689" y="6587431"/>
            <a:ext cx="3692356" cy="1199769"/>
            <a:chOff x="0" y="0"/>
            <a:chExt cx="4923141" cy="159969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492314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VENOMOUS BLAST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65022"/>
              <a:ext cx="492314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Brand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48886" y="6579153"/>
            <a:ext cx="2166551" cy="1216324"/>
            <a:chOff x="0" y="0"/>
            <a:chExt cx="2888734" cy="162176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0"/>
              <a:ext cx="2888734" cy="65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92"/>
                </a:lnSpc>
                <a:spcBef>
                  <a:spcPct val="0"/>
                </a:spcBef>
              </a:pPr>
              <a:r>
                <a:rPr lang="en-US" sz="3244">
                  <a:solidFill>
                    <a:srgbClr val="FFFFFF"/>
                  </a:solidFill>
                  <a:latin typeface="HK Grotesk Bold"/>
                </a:rPr>
                <a:t>KIWANO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80506"/>
              <a:ext cx="2888734" cy="54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06"/>
                </a:lnSpc>
                <a:spcBef>
                  <a:spcPct val="0"/>
                </a:spcBef>
              </a:pPr>
              <a:r>
                <a:rPr lang="en-US" sz="2433">
                  <a:solidFill>
                    <a:srgbClr val="FFFFFF"/>
                  </a:solidFill>
                  <a:latin typeface="Public Sans"/>
                </a:rPr>
                <a:t>Flavor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140293" y="1662766"/>
            <a:ext cx="11554340" cy="6961468"/>
          </a:xfrm>
          <a:custGeom>
            <a:avLst/>
            <a:gdLst/>
            <a:ahLst/>
            <a:cxnLst/>
            <a:rect l="l" t="t" r="r" b="b"/>
            <a:pathLst>
              <a:path w="11554340" h="6961468">
                <a:moveTo>
                  <a:pt x="0" y="0"/>
                </a:moveTo>
                <a:lnTo>
                  <a:pt x="11554340" y="0"/>
                </a:lnTo>
                <a:lnTo>
                  <a:pt x="11554340" y="6961468"/>
                </a:lnTo>
                <a:lnTo>
                  <a:pt x="0" y="6961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8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3471" y="2934311"/>
            <a:ext cx="5950095" cy="385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743" lvl="1" indent="-253872">
              <a:lnSpc>
                <a:spcPts val="3057"/>
              </a:lnSpc>
              <a:buFont typeface="Arial"/>
              <a:buChar char="•"/>
            </a:pPr>
            <a:r>
              <a:rPr lang="en-US" sz="2351" dirty="0">
                <a:solidFill>
                  <a:srgbClr val="FFFFFF"/>
                </a:solidFill>
                <a:latin typeface="Public Sans"/>
              </a:rPr>
              <a:t>Swire-CC,  Diet/Light, Energy, and Venomous Blast</a:t>
            </a:r>
          </a:p>
          <a:p>
            <a:pPr algn="just">
              <a:lnSpc>
                <a:spcPts val="3057"/>
              </a:lnSpc>
            </a:pPr>
            <a:endParaRPr lang="en-US" sz="2351" dirty="0">
              <a:solidFill>
                <a:srgbClr val="FFFFFF"/>
              </a:solidFill>
              <a:latin typeface="Public Sans"/>
            </a:endParaRPr>
          </a:p>
          <a:p>
            <a:pPr marL="507743" lvl="1" indent="-253872" algn="just">
              <a:lnSpc>
                <a:spcPts val="3057"/>
              </a:lnSpc>
              <a:buFont typeface="Arial"/>
              <a:buChar char="•"/>
            </a:pPr>
            <a:r>
              <a:rPr lang="en-US" sz="2351" dirty="0">
                <a:solidFill>
                  <a:srgbClr val="FFFFFF"/>
                </a:solidFill>
                <a:latin typeface="Public Sans"/>
              </a:rPr>
              <a:t>Prophet Model</a:t>
            </a:r>
          </a:p>
          <a:p>
            <a:pPr algn="just">
              <a:lnSpc>
                <a:spcPts val="3057"/>
              </a:lnSpc>
            </a:pPr>
            <a:endParaRPr lang="en-US" sz="2351" dirty="0">
              <a:solidFill>
                <a:srgbClr val="FFFFFF"/>
              </a:solidFill>
              <a:latin typeface="Public Sans"/>
            </a:endParaRPr>
          </a:p>
          <a:p>
            <a:pPr marL="507743" lvl="1" indent="-253872" algn="just">
              <a:lnSpc>
                <a:spcPts val="3057"/>
              </a:lnSpc>
              <a:buFont typeface="Arial"/>
              <a:buChar char="•"/>
            </a:pPr>
            <a:r>
              <a:rPr lang="en-US" sz="2351" dirty="0">
                <a:solidFill>
                  <a:srgbClr val="FFFFFF"/>
                </a:solidFill>
                <a:latin typeface="Public Sans"/>
              </a:rPr>
              <a:t>Best 13 weeks - </a:t>
            </a:r>
          </a:p>
          <a:p>
            <a:pPr algn="just">
              <a:lnSpc>
                <a:spcPts val="3057"/>
              </a:lnSpc>
            </a:pPr>
            <a:r>
              <a:rPr lang="en-US" sz="2351" dirty="0">
                <a:solidFill>
                  <a:srgbClr val="FFFFFF"/>
                </a:solidFill>
                <a:latin typeface="Public Sans"/>
              </a:rPr>
              <a:t>        2023-11-05 to 2024-02-04 </a:t>
            </a:r>
          </a:p>
          <a:p>
            <a:pPr algn="just">
              <a:lnSpc>
                <a:spcPts val="3057"/>
              </a:lnSpc>
            </a:pPr>
            <a:endParaRPr lang="en-US" sz="2351" dirty="0">
              <a:solidFill>
                <a:srgbClr val="FFFFFF"/>
              </a:solidFill>
              <a:latin typeface="Public Sans"/>
            </a:endParaRPr>
          </a:p>
          <a:p>
            <a:pPr marL="507743" lvl="1" indent="-253872" algn="just">
              <a:lnSpc>
                <a:spcPts val="3057"/>
              </a:lnSpc>
              <a:buFont typeface="Arial"/>
              <a:buChar char="•"/>
            </a:pPr>
            <a:r>
              <a:rPr lang="en-US" sz="2351" dirty="0">
                <a:solidFill>
                  <a:srgbClr val="FFFFFF"/>
                </a:solidFill>
                <a:latin typeface="Public Sans"/>
              </a:rPr>
              <a:t>Total sales are around 27000 - 27100</a:t>
            </a:r>
          </a:p>
          <a:p>
            <a:pPr>
              <a:lnSpc>
                <a:spcPts val="3444"/>
              </a:lnSpc>
            </a:pPr>
            <a:endParaRPr lang="en-US" sz="2351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486400" y="1638300"/>
            <a:ext cx="12394668" cy="6542334"/>
          </a:xfrm>
          <a:custGeom>
            <a:avLst/>
            <a:gdLst/>
            <a:ahLst/>
            <a:cxnLst/>
            <a:rect l="l" t="t" r="r" b="b"/>
            <a:pathLst>
              <a:path w="12394668" h="6542334">
                <a:moveTo>
                  <a:pt x="0" y="0"/>
                </a:moveTo>
                <a:lnTo>
                  <a:pt x="12394667" y="0"/>
                </a:lnTo>
                <a:lnTo>
                  <a:pt x="12394667" y="6542334"/>
                </a:lnTo>
                <a:lnTo>
                  <a:pt x="0" y="654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2996" y="2062277"/>
            <a:ext cx="5127155" cy="529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550" lvl="1" indent="-262775" algn="just">
              <a:lnSpc>
                <a:spcPts val="3164"/>
              </a:lnSpc>
              <a:buFont typeface="Arial"/>
              <a:buChar char="•"/>
            </a:pPr>
            <a:r>
              <a:rPr lang="en-US" sz="2434" dirty="0" err="1">
                <a:solidFill>
                  <a:srgbClr val="FFFFFF"/>
                </a:solidFill>
                <a:latin typeface="Public Sans"/>
              </a:rPr>
              <a:t>Kiwano</a:t>
            </a:r>
            <a:r>
              <a:rPr lang="en-US" sz="2434" dirty="0">
                <a:solidFill>
                  <a:srgbClr val="FFFFFF"/>
                </a:solidFill>
                <a:latin typeface="Public Sans"/>
              </a:rPr>
              <a:t> flavor with Swire-CC, Energy, and Diet/Light Caloric segment.</a:t>
            </a:r>
          </a:p>
          <a:p>
            <a:pPr algn="just">
              <a:lnSpc>
                <a:spcPts val="3164"/>
              </a:lnSpc>
            </a:pPr>
            <a:endParaRPr lang="en-US" sz="2434" dirty="0">
              <a:solidFill>
                <a:srgbClr val="FFFFFF"/>
              </a:solidFill>
              <a:latin typeface="Public Sans"/>
            </a:endParaRPr>
          </a:p>
          <a:p>
            <a:pPr marL="525550" lvl="1" indent="-262775" algn="just">
              <a:lnSpc>
                <a:spcPts val="3164"/>
              </a:lnSpc>
              <a:buFont typeface="Arial"/>
              <a:buChar char="•"/>
            </a:pPr>
            <a:r>
              <a:rPr lang="en-US" sz="2434" dirty="0">
                <a:solidFill>
                  <a:srgbClr val="FFFFFF"/>
                </a:solidFill>
                <a:latin typeface="Public Sans"/>
              </a:rPr>
              <a:t>Exponential Smoothing Model</a:t>
            </a:r>
          </a:p>
          <a:p>
            <a:pPr algn="just">
              <a:lnSpc>
                <a:spcPts val="3164"/>
              </a:lnSpc>
            </a:pPr>
            <a:endParaRPr lang="en-US" sz="2434" dirty="0">
              <a:solidFill>
                <a:srgbClr val="FFFFFF"/>
              </a:solidFill>
              <a:latin typeface="Public Sans"/>
            </a:endParaRPr>
          </a:p>
          <a:p>
            <a:pPr marL="525550" lvl="1" indent="-262775" algn="just">
              <a:lnSpc>
                <a:spcPts val="3164"/>
              </a:lnSpc>
              <a:buFont typeface="Arial"/>
              <a:buChar char="•"/>
            </a:pPr>
            <a:r>
              <a:rPr lang="en-US" sz="2434" dirty="0">
                <a:solidFill>
                  <a:srgbClr val="FFFFFF"/>
                </a:solidFill>
                <a:latin typeface="Public Sans"/>
              </a:rPr>
              <a:t>Best 13 weeks - </a:t>
            </a:r>
          </a:p>
          <a:p>
            <a:pPr algn="just">
              <a:lnSpc>
                <a:spcPts val="3164"/>
              </a:lnSpc>
            </a:pPr>
            <a:r>
              <a:rPr lang="en-US" sz="2434" dirty="0">
                <a:solidFill>
                  <a:srgbClr val="FFFFFF"/>
                </a:solidFill>
                <a:latin typeface="Public Sans"/>
              </a:rPr>
              <a:t>        2023-11-05 to 2024-02-04</a:t>
            </a:r>
          </a:p>
          <a:p>
            <a:pPr algn="just">
              <a:lnSpc>
                <a:spcPts val="3164"/>
              </a:lnSpc>
            </a:pPr>
            <a:endParaRPr lang="en-US" sz="2434" dirty="0">
              <a:solidFill>
                <a:srgbClr val="FFFFFF"/>
              </a:solidFill>
              <a:latin typeface="Public Sans"/>
            </a:endParaRPr>
          </a:p>
          <a:p>
            <a:pPr marL="525550" lvl="1" indent="-262775" algn="just">
              <a:lnSpc>
                <a:spcPts val="3164"/>
              </a:lnSpc>
              <a:buFont typeface="Arial"/>
              <a:buChar char="•"/>
            </a:pPr>
            <a:r>
              <a:rPr lang="en-US" sz="2434" dirty="0">
                <a:solidFill>
                  <a:srgbClr val="FFFFFF"/>
                </a:solidFill>
                <a:latin typeface="Public Sans"/>
              </a:rPr>
              <a:t>Total sales are around </a:t>
            </a:r>
          </a:p>
          <a:p>
            <a:pPr algn="just">
              <a:lnSpc>
                <a:spcPts val="3164"/>
              </a:lnSpc>
            </a:pPr>
            <a:r>
              <a:rPr lang="en-US" sz="2434" dirty="0">
                <a:solidFill>
                  <a:srgbClr val="FFFFFF"/>
                </a:solidFill>
                <a:latin typeface="Public Sans"/>
              </a:rPr>
              <a:t>        8600- 8650</a:t>
            </a:r>
          </a:p>
          <a:p>
            <a:pPr>
              <a:lnSpc>
                <a:spcPts val="3565"/>
              </a:lnSpc>
            </a:pPr>
            <a:endParaRPr lang="en-US" sz="2434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3565"/>
              </a:lnSpc>
            </a:pPr>
            <a:endParaRPr lang="en-US" sz="2434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3717" y="5993672"/>
            <a:ext cx="159067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3717" y="5831747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30136" y="583174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49586" y="5831747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69036" y="5831747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HK Grotesk Bold"/>
              </a:rPr>
              <a:t>INNOVATIVE PRODUCT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2849" y="6579153"/>
            <a:ext cx="1905587" cy="1081088"/>
            <a:chOff x="0" y="0"/>
            <a:chExt cx="2540783" cy="144145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2540783" cy="59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60"/>
                </a:lnSpc>
                <a:spcBef>
                  <a:spcPct val="0"/>
                </a:spcBef>
              </a:pPr>
              <a:r>
                <a:rPr lang="en-US" sz="2883">
                  <a:solidFill>
                    <a:srgbClr val="FFFFFF"/>
                  </a:solidFill>
                  <a:latin typeface="HK Grotesk Bold"/>
                </a:rPr>
                <a:t>SWIRE CC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4017"/>
              <a:ext cx="2540783" cy="487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27"/>
                </a:lnSpc>
                <a:spcBef>
                  <a:spcPct val="0"/>
                </a:spcBef>
              </a:pPr>
              <a:r>
                <a:rPr lang="en-US" sz="2162">
                  <a:solidFill>
                    <a:srgbClr val="FFFFFF"/>
                  </a:solidFill>
                  <a:latin typeface="Public Sans"/>
                </a:rPr>
                <a:t>Manufacturer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99840" y="6460472"/>
            <a:ext cx="984443" cy="1199769"/>
            <a:chOff x="0" y="0"/>
            <a:chExt cx="1312590" cy="15996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312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K Grotesk Bold"/>
                </a:rPr>
                <a:t>SSD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5022"/>
              <a:ext cx="131259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Type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21912" y="6460472"/>
            <a:ext cx="2997111" cy="1199769"/>
            <a:chOff x="0" y="0"/>
            <a:chExt cx="3996149" cy="15996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399614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.5L MULTI JUG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65022"/>
              <a:ext cx="399614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Package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47941" y="6460472"/>
            <a:ext cx="2450990" cy="1199769"/>
            <a:chOff x="0" y="0"/>
            <a:chExt cx="3267986" cy="159969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326798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REGULAR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5022"/>
              <a:ext cx="326798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Caloric Segment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88486" y="5831747"/>
            <a:ext cx="323850" cy="32385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020467" y="5831747"/>
            <a:ext cx="323850" cy="32385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655628" y="3287349"/>
            <a:ext cx="1297674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Peppy Gentle Drink Pink Woodsy .5L Multi Jug</a:t>
            </a:r>
          </a:p>
          <a:p>
            <a:pPr algn="ctr">
              <a:lnSpc>
                <a:spcPts val="3174"/>
              </a:lnSpc>
            </a:pPr>
            <a:endParaRPr lang="en-US" sz="2645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3174"/>
              </a:lnSpc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Swire plans to release this product in the Southern region for 13 weeks.</a:t>
            </a:r>
          </a:p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645" dirty="0">
                <a:solidFill>
                  <a:srgbClr val="FFFFFF"/>
                </a:solidFill>
                <a:latin typeface="HK Grotesk Bold"/>
              </a:rPr>
              <a:t>What will the forecasted demand be, in weeks, for this product?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173061" y="6460472"/>
            <a:ext cx="1515800" cy="1199769"/>
            <a:chOff x="0" y="0"/>
            <a:chExt cx="2021067" cy="159969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202106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PEPPY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65022"/>
              <a:ext cx="202106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Brand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393559" y="6460472"/>
            <a:ext cx="2812313" cy="1199769"/>
            <a:chOff x="0" y="0"/>
            <a:chExt cx="3749750" cy="1599692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374975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PINK WOODSY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65022"/>
              <a:ext cx="374975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ublic Sans"/>
                </a:rPr>
                <a:t>Flavor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5867400" y="1520444"/>
            <a:ext cx="11813270" cy="7246112"/>
          </a:xfrm>
          <a:custGeom>
            <a:avLst/>
            <a:gdLst/>
            <a:ahLst/>
            <a:cxnLst/>
            <a:rect l="l" t="t" r="r" b="b"/>
            <a:pathLst>
              <a:path w="12208048" h="7547668">
                <a:moveTo>
                  <a:pt x="0" y="0"/>
                </a:moveTo>
                <a:lnTo>
                  <a:pt x="12208047" y="0"/>
                </a:lnTo>
                <a:lnTo>
                  <a:pt x="12208047" y="7547668"/>
                </a:lnTo>
                <a:lnTo>
                  <a:pt x="0" y="754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" r="-2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2291" y="1857995"/>
            <a:ext cx="5245199" cy="633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313" lvl="1" indent="-259157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Peppy brand with Swire-CC, category SSD, and Regular caloric segment in Southern Regions like KS, UT, CA, CO, AZ, NM, NV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313" lvl="1" indent="-259157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ARIMA Model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313" lvl="1" indent="-259157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Best 13 weeks -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       2024-7-14 to 2024-10-12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313" lvl="1" indent="-259157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Total sales are around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        90700- 98400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B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172200" y="1663179"/>
            <a:ext cx="11462549" cy="6960642"/>
          </a:xfrm>
          <a:custGeom>
            <a:avLst/>
            <a:gdLst/>
            <a:ahLst/>
            <a:cxnLst/>
            <a:rect l="l" t="t" r="r" b="b"/>
            <a:pathLst>
              <a:path w="11462549" h="6960642">
                <a:moveTo>
                  <a:pt x="0" y="0"/>
                </a:moveTo>
                <a:lnTo>
                  <a:pt x="11462549" y="0"/>
                </a:lnTo>
                <a:lnTo>
                  <a:pt x="11462549" y="6960642"/>
                </a:lnTo>
                <a:lnTo>
                  <a:pt x="0" y="696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2" b="-16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6396" y="2506627"/>
            <a:ext cx="5562461" cy="593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Package  type .5L Multi Jug with Swire-CC, category of SSD and Regular caloric segment in Southern Regions like KS, UT, CA, CO, AZ, NM, NV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ARIMA Model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Best 13 weeks -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       2024-07-14 to 2024-10-12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Total sales are around </a:t>
            </a:r>
          </a:p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Public Sans"/>
              </a:rPr>
              <a:t>        78100- 78200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200" u="sng" dirty="0" smtClean="0">
            <a:solidFill>
              <a:schemeClr val="bg1"/>
            </a:solidFill>
          </a:defRPr>
        </a:defPPr>
      </a:lst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1F7C62-06A5-A841-818B-6F0A4A4A0FA1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624</Words>
  <Application>Microsoft Macintosh PowerPoint</Application>
  <PresentationFormat>Custom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HK Grotesk Bold</vt:lpstr>
      <vt:lpstr>Calibri</vt:lpstr>
      <vt:lpstr>Public Sans</vt:lpstr>
      <vt:lpstr>HELVETICA OBLIQUE</vt:lpstr>
      <vt:lpstr>Public Sans Bold</vt:lpstr>
      <vt:lpstr>HELVETICA OBLIQUE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Red Sleek and Professional Basic Simple Presentation</dc:title>
  <cp:lastModifiedBy>SAIESHWAR TADEPALLI</cp:lastModifiedBy>
  <cp:revision>8</cp:revision>
  <dcterms:created xsi:type="dcterms:W3CDTF">2006-08-16T00:00:00Z</dcterms:created>
  <dcterms:modified xsi:type="dcterms:W3CDTF">2024-04-10T21:25:11Z</dcterms:modified>
  <dc:identifier>DAGBuZJqDBc</dc:identifier>
</cp:coreProperties>
</file>